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4" r:id="rId3"/>
    <p:sldId id="262" r:id="rId4"/>
    <p:sldId id="264" r:id="rId5"/>
    <p:sldId id="281" r:id="rId6"/>
    <p:sldId id="273" r:id="rId7"/>
    <p:sldId id="280" r:id="rId8"/>
    <p:sldId id="28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83" r:id="rId19"/>
    <p:sldId id="25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40BF23-ADC4-477D-9A99-3F08EBA7DA8C}" type="datetimeFigureOut">
              <a:rPr lang="en-US" smtClean="0"/>
              <a:pPr/>
              <a:t>3/20/2010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and white blood cells in an arteri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Leukocytes</a:t>
            </a:r>
          </a:p>
          <a:p>
            <a:pPr lvl="0"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WBC Morphology</a:t>
            </a:r>
            <a:endParaRPr lang="en-US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Clinical Pathology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VTHT 2323 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Lori 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VanValkenburg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RVT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Eosinophil</a:t>
            </a:r>
            <a:r>
              <a:rPr lang="en-US" dirty="0" smtClean="0"/>
              <a:t> Morphology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581400" cy="23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5790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05000"/>
            <a:ext cx="3371850" cy="459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Granulocyte Morphology:  </a:t>
            </a:r>
            <a:r>
              <a:rPr lang="en-US" dirty="0" err="1" smtClean="0"/>
              <a:t>Basophils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686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spcBef>
                <a:spcPct val="20000"/>
              </a:spcBef>
              <a:buClr>
                <a:srgbClr val="009DD9"/>
              </a:buClr>
              <a:buSzPct val="90000"/>
              <a:buFont typeface="Wingdings"/>
              <a:buChar char=""/>
            </a:pPr>
            <a:r>
              <a:rPr lang="en-US" sz="2000" b="1" dirty="0" err="1" smtClean="0">
                <a:solidFill>
                  <a:prstClr val="black"/>
                </a:solidFill>
              </a:rPr>
              <a:t>Basophils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srgbClr val="002060"/>
                </a:solidFill>
              </a:rPr>
              <a:t>Cytoplasm</a:t>
            </a:r>
            <a:r>
              <a:rPr lang="en-US" dirty="0" smtClean="0">
                <a:solidFill>
                  <a:prstClr val="white"/>
                </a:solidFill>
              </a:rPr>
              <a:t> stains grey-blue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Classically, </a:t>
            </a:r>
            <a:r>
              <a:rPr lang="en-US" dirty="0" smtClean="0">
                <a:solidFill>
                  <a:srgbClr val="002060"/>
                </a:solidFill>
              </a:rPr>
              <a:t>granules</a:t>
            </a:r>
            <a:r>
              <a:rPr lang="en-US" dirty="0" smtClean="0">
                <a:solidFill>
                  <a:prstClr val="white"/>
                </a:solidFill>
              </a:rPr>
              <a:t> stain dark blue/purple but may vary considerably from species to species</a:t>
            </a:r>
          </a:p>
          <a:p>
            <a:pPr marL="1453896" lvl="3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sz="1600" u="sng" dirty="0" smtClean="0">
                <a:solidFill>
                  <a:prstClr val="white"/>
                </a:solidFill>
              </a:rPr>
              <a:t>Canine</a:t>
            </a:r>
            <a:r>
              <a:rPr lang="en-US" sz="1600" dirty="0" smtClean="0">
                <a:solidFill>
                  <a:prstClr val="white"/>
                </a:solidFill>
              </a:rPr>
              <a:t>: few to no granules; must be differentiated from neutrophils  on the basis of an elongated nucleus and a more basophilic cytoplasm.</a:t>
            </a:r>
          </a:p>
          <a:p>
            <a:pPr marL="1453896" lvl="3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sz="1600" u="sng" dirty="0" smtClean="0">
                <a:solidFill>
                  <a:prstClr val="white"/>
                </a:solidFill>
              </a:rPr>
              <a:t>Feline</a:t>
            </a:r>
            <a:r>
              <a:rPr lang="en-US" sz="1600" dirty="0" smtClean="0">
                <a:solidFill>
                  <a:prstClr val="white"/>
                </a:solidFill>
              </a:rPr>
              <a:t>: light lavender to almost pink granules</a:t>
            </a:r>
            <a:endParaRPr lang="en-US" sz="1600" u="sng" dirty="0" smtClean="0">
              <a:solidFill>
                <a:prstClr val="white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srgbClr val="002060"/>
                </a:solidFill>
              </a:rPr>
              <a:t>Nucleus</a:t>
            </a:r>
            <a:r>
              <a:rPr lang="en-US" dirty="0" smtClean="0">
                <a:solidFill>
                  <a:prstClr val="white"/>
                </a:solidFill>
              </a:rPr>
              <a:t> is segmented (elongated and </a:t>
            </a:r>
            <a:r>
              <a:rPr lang="en-US" dirty="0" err="1" smtClean="0">
                <a:solidFill>
                  <a:prstClr val="white"/>
                </a:solidFill>
              </a:rPr>
              <a:t>lobulated</a:t>
            </a:r>
            <a:r>
              <a:rPr lang="en-US" dirty="0" smtClean="0">
                <a:solidFill>
                  <a:prstClr val="white"/>
                </a:solidFill>
              </a:rPr>
              <a:t>); resembles nucleus of a </a:t>
            </a:r>
            <a:r>
              <a:rPr lang="en-US" dirty="0" err="1" smtClean="0">
                <a:solidFill>
                  <a:prstClr val="white"/>
                </a:solidFill>
              </a:rPr>
              <a:t>monocyte</a:t>
            </a:r>
            <a:endParaRPr lang="en-US" dirty="0" smtClean="0">
              <a:solidFill>
                <a:prstClr val="white"/>
              </a:solidFill>
            </a:endParaRPr>
          </a:p>
          <a:p>
            <a:pPr marL="1453896" lvl="3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Chromatin is more diffuse than that of a neutrophil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u="sng" dirty="0" smtClean="0">
                <a:solidFill>
                  <a:prstClr val="white"/>
                </a:solidFill>
              </a:rPr>
              <a:t>Larger</a:t>
            </a:r>
            <a:r>
              <a:rPr lang="en-US" dirty="0" smtClean="0">
                <a:solidFill>
                  <a:prstClr val="white"/>
                </a:solidFill>
              </a:rPr>
              <a:t> in diameter than neutrophils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Frequently confused with mast cells because of similar granules</a:t>
            </a:r>
          </a:p>
          <a:p>
            <a:pPr marL="1453896" lvl="3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i="1" u="sng" dirty="0" smtClean="0">
                <a:solidFill>
                  <a:schemeClr val="bg1"/>
                </a:solidFill>
              </a:rPr>
              <a:t>Mast cell</a:t>
            </a:r>
            <a:r>
              <a:rPr lang="en-US" i="1" dirty="0" smtClean="0">
                <a:solidFill>
                  <a:schemeClr val="bg1"/>
                </a:solidFill>
              </a:rPr>
              <a:t>: a cell of </a:t>
            </a:r>
            <a:r>
              <a:rPr lang="en-US" i="1" dirty="0" err="1" smtClean="0">
                <a:solidFill>
                  <a:schemeClr val="bg1"/>
                </a:solidFill>
              </a:rPr>
              <a:t>monocytic</a:t>
            </a:r>
            <a:r>
              <a:rPr lang="en-US" i="1" dirty="0" smtClean="0">
                <a:solidFill>
                  <a:schemeClr val="bg1"/>
                </a:solidFill>
              </a:rPr>
              <a:t> origin that lives in the connective tissue around vessels and plays an important role in hypersensitivity reactions.  It has a round or oval nucleus and contains histamine and heparin granules</a:t>
            </a:r>
            <a:r>
              <a:rPr lang="en-US" dirty="0" smtClean="0">
                <a:solidFill>
                  <a:srgbClr val="6C0000"/>
                </a:solidFill>
              </a:rPr>
              <a:t>.</a:t>
            </a:r>
            <a:endParaRPr lang="en-US" u="sng" dirty="0" smtClean="0">
              <a:solidFill>
                <a:srgbClr val="6C0000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Basopil</a:t>
            </a:r>
            <a:r>
              <a:rPr lang="en-US" dirty="0" smtClean="0"/>
              <a:t> Morphology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48000" cy="27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48200"/>
            <a:ext cx="28575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5502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 cells in fine needle aspirate of lymph node</a:t>
            </a:r>
            <a:endParaRPr lang="en-US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34406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Basophils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Feline </a:t>
            </a:r>
            <a:r>
              <a:rPr lang="en-US" dirty="0" err="1" smtClean="0"/>
              <a:t>basophil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320829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 </a:t>
            </a:r>
            <a:r>
              <a:rPr lang="en-US" dirty="0" err="1" smtClean="0"/>
              <a:t>basophils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Agranulocyte</a:t>
            </a:r>
            <a:r>
              <a:rPr lang="en-US" dirty="0" smtClean="0"/>
              <a:t> Morphology: Lymphocytes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53440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spcBef>
                <a:spcPct val="20000"/>
              </a:spcBef>
              <a:buClr>
                <a:srgbClr val="009DD9"/>
              </a:buClr>
              <a:buSzPct val="90000"/>
              <a:buFont typeface="Wingdings"/>
              <a:buChar char=""/>
            </a:pPr>
            <a:r>
              <a:rPr lang="en-US" sz="2000" b="1" dirty="0" smtClean="0">
                <a:solidFill>
                  <a:prstClr val="black"/>
                </a:solidFill>
              </a:rPr>
              <a:t>Lymphocytes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Typically round, larger than neutrophil; vary in size from small to large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Thin rim of light to dark blue </a:t>
            </a:r>
            <a:r>
              <a:rPr lang="en-US" dirty="0" smtClean="0">
                <a:solidFill>
                  <a:srgbClr val="002060"/>
                </a:solidFill>
              </a:rPr>
              <a:t>cytoplasm</a:t>
            </a:r>
            <a:r>
              <a:rPr lang="en-US" dirty="0" smtClean="0">
                <a:solidFill>
                  <a:prstClr val="white"/>
                </a:solidFill>
              </a:rPr>
              <a:t> may appear to contain blue granulation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srgbClr val="002060"/>
                </a:solidFill>
              </a:rPr>
              <a:t>Nucleus</a:t>
            </a:r>
            <a:r>
              <a:rPr lang="en-US" dirty="0" smtClean="0">
                <a:solidFill>
                  <a:prstClr val="white"/>
                </a:solidFill>
              </a:rPr>
              <a:t> is relatively large (occupies most of the cytoplasm), rounded, and often eccentric; stains deep purple with dense chromatin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u="sng" dirty="0" smtClean="0">
                <a:solidFill>
                  <a:schemeClr val="bg1"/>
                </a:solidFill>
              </a:rPr>
              <a:t>Large lymphocytes</a:t>
            </a:r>
            <a:r>
              <a:rPr lang="en-US" dirty="0" smtClean="0">
                <a:solidFill>
                  <a:prstClr val="white"/>
                </a:solidFill>
              </a:rPr>
              <a:t>: common in cattle; </a:t>
            </a:r>
            <a:r>
              <a:rPr lang="en-US" u="sng" dirty="0" smtClean="0">
                <a:solidFill>
                  <a:prstClr val="white"/>
                </a:solidFill>
              </a:rPr>
              <a:t>atypical</a:t>
            </a:r>
            <a:r>
              <a:rPr lang="en-US" dirty="0" smtClean="0">
                <a:solidFill>
                  <a:prstClr val="white"/>
                </a:solidFill>
              </a:rPr>
              <a:t> in cats/dogs and may be related to either infectious or </a:t>
            </a:r>
            <a:r>
              <a:rPr lang="en-US" dirty="0" err="1" smtClean="0">
                <a:solidFill>
                  <a:prstClr val="white"/>
                </a:solidFill>
              </a:rPr>
              <a:t>neoplastic</a:t>
            </a:r>
            <a:r>
              <a:rPr lang="en-US" dirty="0" smtClean="0">
                <a:solidFill>
                  <a:prstClr val="white"/>
                </a:solidFill>
              </a:rPr>
              <a:t> disease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u="sng" dirty="0" smtClean="0">
                <a:solidFill>
                  <a:schemeClr val="bg1"/>
                </a:solidFill>
              </a:rPr>
              <a:t>Reactive lymphocytes</a:t>
            </a:r>
            <a:r>
              <a:rPr lang="en-US" dirty="0" smtClean="0">
                <a:solidFill>
                  <a:prstClr val="white"/>
                </a:solidFill>
              </a:rPr>
              <a:t>: Have extremely basophilic cytoplasm with pale </a:t>
            </a:r>
            <a:r>
              <a:rPr lang="en-US" dirty="0" err="1" smtClean="0">
                <a:solidFill>
                  <a:prstClr val="white"/>
                </a:solidFill>
              </a:rPr>
              <a:t>perinuclear</a:t>
            </a:r>
            <a:r>
              <a:rPr lang="en-US" dirty="0" smtClean="0">
                <a:solidFill>
                  <a:prstClr val="white"/>
                </a:solidFill>
              </a:rPr>
              <a:t> zone (the site of the Golgi apparatus) and blue granules; possible </a:t>
            </a:r>
            <a:r>
              <a:rPr lang="en-US" dirty="0" err="1" smtClean="0">
                <a:solidFill>
                  <a:prstClr val="white"/>
                </a:solidFill>
              </a:rPr>
              <a:t>vacuolation</a:t>
            </a:r>
            <a:r>
              <a:rPr lang="en-US" dirty="0" smtClean="0">
                <a:solidFill>
                  <a:prstClr val="white"/>
                </a:solidFill>
              </a:rPr>
              <a:t>.  These are seen in blood during periods of antigenic stimulation.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</a:pPr>
            <a:endParaRPr lang="en-US" u="sng" dirty="0" smtClean="0">
              <a:solidFill>
                <a:prstClr val="white"/>
              </a:solidFill>
            </a:endParaRPr>
          </a:p>
          <a:p>
            <a:pPr marL="539496" lvl="1" indent="-228600">
              <a:spcBef>
                <a:spcPct val="20000"/>
              </a:spcBef>
              <a:buClr>
                <a:srgbClr val="0BD0D9"/>
              </a:buClr>
            </a:pPr>
            <a:r>
              <a:rPr lang="en-US" u="sng" dirty="0" smtClean="0">
                <a:solidFill>
                  <a:prstClr val="white"/>
                </a:solidFill>
              </a:rPr>
              <a:t>Note</a:t>
            </a:r>
            <a:r>
              <a:rPr lang="en-US" dirty="0" smtClean="0">
                <a:solidFill>
                  <a:prstClr val="white"/>
                </a:solidFill>
              </a:rPr>
              <a:t>: The different sub-types of lymphocytes </a:t>
            </a:r>
            <a:r>
              <a:rPr lang="en-US" i="1" dirty="0" smtClean="0">
                <a:solidFill>
                  <a:prstClr val="white"/>
                </a:solidFill>
              </a:rPr>
              <a:t>cannot be differentiated </a:t>
            </a:r>
            <a:r>
              <a:rPr lang="en-US" dirty="0" smtClean="0">
                <a:solidFill>
                  <a:prstClr val="white"/>
                </a:solidFill>
              </a:rPr>
              <a:t>using the traditional microscopy equipment and techniques employed by most vet practices.</a:t>
            </a:r>
            <a:endParaRPr lang="en-US" u="sng" dirty="0" smtClean="0">
              <a:solidFill>
                <a:prstClr val="white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endParaRPr lang="en-US" dirty="0" smtClean="0">
              <a:solidFill>
                <a:prstClr val="white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</a:pPr>
            <a:endParaRPr lang="en-US" sz="1000" u="sng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Lymphocyte Morphology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3162300" cy="20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5029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Normal lymphocytes. Lymphocytes in the dog and cat are the same size or smaller than a neutrophil. Canine lymphocytes have a scant amount of light blue cytoplasm with an eccentric, round, nucleus that has a dark, smooth chromatin.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029200" y="5105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Immune Mediated Hemolytic Anemia: Normal Lymphocyte, Metarubricyte (NRBC) , Reticulocytes, Neutrophil  (Canine)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 Lymphocyte Morphology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Reactive lymphocytes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just">
              <a:buClrTx/>
              <a:buSzTx/>
              <a:buNone/>
            </a:pPr>
            <a:r>
              <a:rPr lang="en-US" sz="1200" b="1" dirty="0" smtClean="0">
                <a:solidFill>
                  <a:prstClr val="white"/>
                </a:solidFill>
              </a:rPr>
              <a:t>a.k.a. “Activated lymphocytes” -</a:t>
            </a:r>
            <a:r>
              <a:rPr lang="en-US" sz="1200" dirty="0" smtClean="0">
                <a:solidFill>
                  <a:prstClr val="white"/>
                </a:solidFill>
              </a:rPr>
              <a:t> Antigenic stimulation produces morphologic changes in canine lymphocytes. Reactive lymphocytes are larger than a neutrophil, vary in size, and have dark blue cytoplasm. Nuclei are rounded with a reticular chromatin and remnants of nucleoli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Atypical (large) lymphocytes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3505200" cy="23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200399" cy="22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724400" y="2514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Canine lymphocytic leukemia. Numerous large lymphocytes are noted that have an abundant light blue cytoplasm, reticulated chromatin, and prominent nucleoli 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Lymphocyte Morphology:       Plasma Cells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>
                <a:solidFill>
                  <a:schemeClr val="bg1"/>
                </a:solidFill>
              </a:rPr>
              <a:t>Plasma cells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are differentiated lymphocytes that produce large amounts of </a:t>
            </a:r>
            <a:r>
              <a:rPr lang="en-US" i="1" dirty="0" err="1" smtClean="0">
                <a:solidFill>
                  <a:schemeClr val="bg1"/>
                </a:solidFill>
              </a:rPr>
              <a:t>immunoglobin</a:t>
            </a:r>
            <a:r>
              <a:rPr lang="en-US" i="1" dirty="0" smtClean="0">
                <a:solidFill>
                  <a:schemeClr val="bg1"/>
                </a:solidFill>
              </a:rPr>
              <a:t> and are similar in size to neutrophils.  They have a distinctively round nucleus and usually appear to have abundant cytoplasm.</a:t>
            </a:r>
            <a:endParaRPr lang="en-US" i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4076700" cy="26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29200" y="4800600"/>
            <a:ext cx="350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Plasma cells. B lymphocytes differentiate into plasma cells. These cells have an eccentric round nucleus, clumped chromatin, and blue cytoplasm that contains a focal clear zone 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Agranulocyte</a:t>
            </a:r>
            <a:r>
              <a:rPr lang="en-US" dirty="0" smtClean="0"/>
              <a:t> Morphology: </a:t>
            </a:r>
            <a:r>
              <a:rPr lang="en-US" dirty="0" err="1" smtClean="0"/>
              <a:t>Monocytes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8686800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spcBef>
                <a:spcPct val="20000"/>
              </a:spcBef>
              <a:buClr>
                <a:srgbClr val="009DD9"/>
              </a:buClr>
              <a:buSzPct val="90000"/>
              <a:buFont typeface="Wingdings"/>
              <a:buChar char=""/>
            </a:pPr>
            <a:r>
              <a:rPr lang="en-US" sz="2000" b="1" dirty="0" err="1" smtClean="0">
                <a:solidFill>
                  <a:prstClr val="black"/>
                </a:solidFill>
              </a:rPr>
              <a:t>Monocytes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Largest of the peripheral WBCs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Gray-blue, often grainy, </a:t>
            </a:r>
            <a:r>
              <a:rPr lang="en-US" dirty="0" smtClean="0">
                <a:solidFill>
                  <a:srgbClr val="002060"/>
                </a:solidFill>
              </a:rPr>
              <a:t>cytoplasm</a:t>
            </a:r>
            <a:r>
              <a:rPr lang="en-US" dirty="0" smtClean="0">
                <a:solidFill>
                  <a:prstClr val="white"/>
                </a:solidFill>
              </a:rPr>
              <a:t>; usually </a:t>
            </a:r>
            <a:r>
              <a:rPr lang="en-US" u="sng" dirty="0" smtClean="0">
                <a:solidFill>
                  <a:prstClr val="white"/>
                </a:solidFill>
              </a:rPr>
              <a:t>vacuolated</a:t>
            </a:r>
            <a:r>
              <a:rPr lang="en-US" dirty="0" smtClean="0">
                <a:solidFill>
                  <a:prstClr val="white"/>
                </a:solidFill>
              </a:rPr>
              <a:t>; fine, pink granules may be present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srgbClr val="002060"/>
                </a:solidFill>
              </a:rPr>
              <a:t>Nucleus</a:t>
            </a:r>
            <a:r>
              <a:rPr lang="en-US" dirty="0" smtClean="0">
                <a:solidFill>
                  <a:prstClr val="white"/>
                </a:solidFill>
              </a:rPr>
              <a:t> can be round, oval, </a:t>
            </a:r>
            <a:r>
              <a:rPr lang="en-US" dirty="0" err="1" smtClean="0">
                <a:solidFill>
                  <a:prstClr val="white"/>
                </a:solidFill>
              </a:rPr>
              <a:t>ameboid</a:t>
            </a:r>
            <a:r>
              <a:rPr lang="en-US" dirty="0" smtClean="0">
                <a:solidFill>
                  <a:prstClr val="white"/>
                </a:solidFill>
              </a:rPr>
              <a:t>, or </a:t>
            </a:r>
            <a:r>
              <a:rPr lang="en-US" dirty="0" err="1" smtClean="0">
                <a:solidFill>
                  <a:prstClr val="white"/>
                </a:solidFill>
              </a:rPr>
              <a:t>lobulated</a:t>
            </a:r>
            <a:r>
              <a:rPr lang="en-US" dirty="0" smtClean="0">
                <a:solidFill>
                  <a:prstClr val="white"/>
                </a:solidFill>
              </a:rPr>
              <a:t>; chromatin is diffuse and not as intensely stained </a:t>
            </a:r>
          </a:p>
          <a:p>
            <a:pPr marL="996696" lvl="2" indent="-228600">
              <a:spcBef>
                <a:spcPct val="20000"/>
              </a:spcBef>
              <a:buClr>
                <a:srgbClr val="0BD0D9"/>
              </a:buClr>
              <a:buFont typeface="Arial"/>
              <a:buChar char="▪"/>
            </a:pPr>
            <a:r>
              <a:rPr lang="en-US" dirty="0" smtClean="0">
                <a:solidFill>
                  <a:prstClr val="white"/>
                </a:solidFill>
              </a:rPr>
              <a:t>Most common problem with identification is the tendency to confuse </a:t>
            </a:r>
            <a:r>
              <a:rPr lang="en-US" dirty="0" err="1" smtClean="0">
                <a:solidFill>
                  <a:prstClr val="white"/>
                </a:solidFill>
              </a:rPr>
              <a:t>monocytes</a:t>
            </a:r>
            <a:r>
              <a:rPr lang="en-US" dirty="0" smtClean="0">
                <a:solidFill>
                  <a:prstClr val="white"/>
                </a:solidFill>
              </a:rPr>
              <a:t> (having a bean-shaped nucleus) with a band neutrophil.  Remember that the cytoplasm is usually darker blue than that of a band neutrophil.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3473208" cy="22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3433664" cy="22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Smudge Cells  </a:t>
            </a:r>
            <a:r>
              <a:rPr lang="en-US" i="1" dirty="0" smtClean="0"/>
              <a:t>“Basket Cells”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67818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Degenerative leukocytes that have ruptured</a:t>
            </a:r>
          </a:p>
          <a:p>
            <a:r>
              <a:rPr lang="en-US" sz="2400" dirty="0" smtClean="0"/>
              <a:t>Presence in blood film not considered significant unless large numbers are present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 smtClean="0"/>
              <a:t>Small number of smudge cells may be </a:t>
            </a:r>
            <a:r>
              <a:rPr lang="en-US" sz="2000" dirty="0" smtClean="0">
                <a:solidFill>
                  <a:schemeClr val="bg1"/>
                </a:solidFill>
              </a:rPr>
              <a:t>artifact</a:t>
            </a:r>
          </a:p>
          <a:p>
            <a:pPr lvl="1"/>
            <a:r>
              <a:rPr lang="en-US" sz="2000" dirty="0" smtClean="0"/>
              <a:t>Blood held too long before making smear</a:t>
            </a:r>
          </a:p>
          <a:p>
            <a:pPr lvl="1"/>
            <a:r>
              <a:rPr lang="en-US" sz="2000" dirty="0" smtClean="0"/>
              <a:t>Excess pressure applied to spreader slide</a:t>
            </a:r>
          </a:p>
          <a:p>
            <a:r>
              <a:rPr lang="en-US" sz="2000" u="sng" dirty="0" smtClean="0">
                <a:solidFill>
                  <a:schemeClr val="bg1"/>
                </a:solidFill>
              </a:rPr>
              <a:t>Large numbers</a:t>
            </a:r>
            <a:r>
              <a:rPr lang="en-US" sz="2000" dirty="0" smtClean="0">
                <a:solidFill>
                  <a:schemeClr val="bg1"/>
                </a:solidFill>
              </a:rPr>
              <a:t> = may be associated with leukemia</a:t>
            </a:r>
            <a:endParaRPr lang="en-US" sz="2000" u="sng" dirty="0" smtClean="0">
              <a:solidFill>
                <a:schemeClr val="bg1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8194" name="Picture 2" descr="http://www.wadsworth.org/chemheme/heme/glass/cytopix/slide002smud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2819400" cy="2141740"/>
          </a:xfrm>
          <a:prstGeom prst="rect">
            <a:avLst/>
          </a:prstGeom>
          <a:noFill/>
        </p:spPr>
      </p:pic>
      <p:pic>
        <p:nvPicPr>
          <p:cNvPr id="8196" name="Picture 4" descr="http://www.wadsworth.org/chemheme/heme/glass/cytopix/slide002smud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95800"/>
            <a:ext cx="2828925" cy="2148975"/>
          </a:xfrm>
          <a:prstGeom prst="rect">
            <a:avLst/>
          </a:prstGeom>
          <a:noFill/>
        </p:spPr>
      </p:pic>
      <p:pic>
        <p:nvPicPr>
          <p:cNvPr id="8198" name="Picture 6" descr="Smudge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749011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Leukocytes = white blood cells = WBCs</a:t>
            </a:r>
          </a:p>
          <a:p>
            <a:pPr lvl="1"/>
            <a:r>
              <a:rPr lang="en-US" dirty="0" smtClean="0"/>
              <a:t>“-</a:t>
            </a:r>
            <a:r>
              <a:rPr lang="en-US" dirty="0" err="1" smtClean="0"/>
              <a:t>penia</a:t>
            </a:r>
            <a:r>
              <a:rPr lang="en-US" dirty="0" smtClean="0"/>
              <a:t>” or “-</a:t>
            </a:r>
            <a:r>
              <a:rPr lang="en-US" dirty="0" err="1" smtClean="0"/>
              <a:t>cytopenia</a:t>
            </a:r>
            <a:r>
              <a:rPr lang="en-US" dirty="0" smtClean="0"/>
              <a:t>” (deficiency)</a:t>
            </a:r>
          </a:p>
          <a:p>
            <a:pPr lvl="1"/>
            <a:r>
              <a:rPr lang="en-US" dirty="0" smtClean="0"/>
              <a:t>“-</a:t>
            </a:r>
            <a:r>
              <a:rPr lang="en-US" dirty="0" err="1" smtClean="0"/>
              <a:t>philia</a:t>
            </a:r>
            <a:r>
              <a:rPr lang="en-US" dirty="0" smtClean="0"/>
              <a:t>” or “-</a:t>
            </a:r>
            <a:r>
              <a:rPr lang="en-US" dirty="0" err="1" smtClean="0"/>
              <a:t>cytosis</a:t>
            </a:r>
            <a:r>
              <a:rPr lang="en-US" dirty="0" smtClean="0"/>
              <a:t>” (“affinity for”)</a:t>
            </a:r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pPr lvl="2">
              <a:buNone/>
            </a:pPr>
            <a:r>
              <a:rPr lang="en-US" dirty="0" smtClean="0"/>
              <a:t>Ex: </a:t>
            </a:r>
            <a:r>
              <a:rPr lang="en-US" dirty="0" err="1" smtClean="0"/>
              <a:t>lymphopenia</a:t>
            </a:r>
            <a:r>
              <a:rPr lang="en-US" dirty="0" smtClean="0"/>
              <a:t>, </a:t>
            </a:r>
            <a:r>
              <a:rPr lang="en-US" dirty="0" err="1" smtClean="0"/>
              <a:t>lymphocytosis</a:t>
            </a:r>
            <a:r>
              <a:rPr lang="en-US" dirty="0" smtClean="0"/>
              <a:t>, </a:t>
            </a:r>
            <a:r>
              <a:rPr lang="en-US" dirty="0" err="1" smtClean="0"/>
              <a:t>eosinopenia</a:t>
            </a:r>
            <a:r>
              <a:rPr lang="en-US" dirty="0" smtClean="0"/>
              <a:t>, </a:t>
            </a:r>
            <a:r>
              <a:rPr lang="en-US" dirty="0" err="1" smtClean="0"/>
              <a:t>eosinophilia</a:t>
            </a:r>
            <a:r>
              <a:rPr lang="en-US" dirty="0" smtClean="0"/>
              <a:t>, </a:t>
            </a:r>
            <a:r>
              <a:rPr lang="en-US" dirty="0" err="1" smtClean="0"/>
              <a:t>basopenia</a:t>
            </a:r>
            <a:r>
              <a:rPr lang="en-US" dirty="0" smtClean="0"/>
              <a:t>, basophilia, </a:t>
            </a:r>
            <a:r>
              <a:rPr lang="en-US" dirty="0" err="1" smtClean="0"/>
              <a:t>monocytopenia</a:t>
            </a:r>
            <a:r>
              <a:rPr lang="en-US" dirty="0" smtClean="0"/>
              <a:t>, </a:t>
            </a:r>
            <a:r>
              <a:rPr lang="en-US" dirty="0" err="1" smtClean="0"/>
              <a:t>monocytosis</a:t>
            </a:r>
            <a:r>
              <a:rPr lang="en-US" dirty="0" smtClean="0"/>
              <a:t> </a:t>
            </a:r>
            <a:r>
              <a:rPr lang="en-US" dirty="0" err="1" smtClean="0"/>
              <a:t>neutropenia</a:t>
            </a:r>
            <a:r>
              <a:rPr lang="en-US" dirty="0" smtClean="0"/>
              <a:t>, </a:t>
            </a:r>
            <a:r>
              <a:rPr lang="en-US" dirty="0" err="1" smtClean="0"/>
              <a:t>neutrophilia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err="1" smtClean="0"/>
              <a:t>Leukopenia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Reduction in circulating WBCs</a:t>
            </a:r>
          </a:p>
          <a:p>
            <a:pPr lvl="1"/>
            <a:r>
              <a:rPr lang="en-US" dirty="0" smtClean="0"/>
              <a:t>Almost always due to </a:t>
            </a:r>
            <a:r>
              <a:rPr lang="en-US" dirty="0" err="1" smtClean="0"/>
              <a:t>neutropenia</a:t>
            </a:r>
            <a:endParaRPr lang="en-US" dirty="0" smtClean="0"/>
          </a:p>
          <a:p>
            <a:r>
              <a:rPr lang="en-US" u="sng" dirty="0" err="1" smtClean="0"/>
              <a:t>Leukocytosis</a:t>
            </a:r>
            <a:endParaRPr lang="en-US" u="sng" dirty="0" smtClean="0"/>
          </a:p>
          <a:p>
            <a:pPr lvl="1"/>
            <a:r>
              <a:rPr lang="en-US" dirty="0" smtClean="0"/>
              <a:t>Increase in circulating WBCs</a:t>
            </a:r>
          </a:p>
          <a:p>
            <a:pPr lvl="1"/>
            <a:r>
              <a:rPr lang="en-US" dirty="0" smtClean="0"/>
              <a:t>Most often result of </a:t>
            </a:r>
            <a:r>
              <a:rPr lang="en-US" dirty="0" err="1" smtClean="0"/>
              <a:t>neutrophilia</a:t>
            </a:r>
            <a:endParaRPr lang="en-US" dirty="0" smtClean="0"/>
          </a:p>
        </p:txBody>
      </p:sp>
      <p:pic>
        <p:nvPicPr>
          <p:cNvPr id="3073" name="Picture 1" descr="C:\Users\Lori\AppData\Local\Microsoft\Windows\Temporary Internet Files\Content.IE5\7W5P8SS6\MPj043646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352" y="4038600"/>
            <a:ext cx="3301806" cy="248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Classified as Granulocytes or </a:t>
            </a:r>
            <a:r>
              <a:rPr lang="en-US" sz="4000" dirty="0" err="1" smtClean="0"/>
              <a:t>Agranulocytes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Granulocytes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(WBCs that contain microscopic granules)</a:t>
            </a:r>
            <a:endParaRPr lang="en-US" dirty="0" smtClean="0"/>
          </a:p>
          <a:p>
            <a:pPr lvl="1"/>
            <a:r>
              <a:rPr lang="en-US" dirty="0" smtClean="0"/>
              <a:t>Neutrophil</a:t>
            </a:r>
          </a:p>
          <a:p>
            <a:pPr lvl="1"/>
            <a:r>
              <a:rPr lang="en-US" dirty="0" err="1" smtClean="0"/>
              <a:t>Eosinophil</a:t>
            </a:r>
            <a:endParaRPr lang="en-US" dirty="0" smtClean="0"/>
          </a:p>
          <a:p>
            <a:pPr lvl="1"/>
            <a:r>
              <a:rPr lang="en-US" dirty="0" err="1" smtClean="0"/>
              <a:t>Basophil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Agranulocytes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286000"/>
            <a:ext cx="3733801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buClr>
                <a:srgbClr val="0F6FC6"/>
              </a:buClr>
              <a:buSzPct val="80000"/>
            </a:pPr>
            <a:r>
              <a:rPr lang="en-US" sz="2800" i="1" dirty="0" smtClean="0">
                <a:solidFill>
                  <a:srgbClr val="0F6FC6">
                    <a:lumMod val="75000"/>
                  </a:srgbClr>
                </a:solidFill>
              </a:rPr>
              <a:t>(WBCs that contain </a:t>
            </a:r>
            <a:r>
              <a:rPr lang="en-US" sz="2800" i="1" u="sng" dirty="0" smtClean="0">
                <a:solidFill>
                  <a:srgbClr val="0F6FC6">
                    <a:lumMod val="75000"/>
                  </a:srgbClr>
                </a:solidFill>
              </a:rPr>
              <a:t>no</a:t>
            </a:r>
            <a:r>
              <a:rPr lang="en-US" sz="2800" i="1" dirty="0" smtClean="0">
                <a:solidFill>
                  <a:srgbClr val="0F6FC6">
                    <a:lumMod val="75000"/>
                  </a:srgbClr>
                </a:solidFill>
              </a:rPr>
              <a:t> microscopic granules)</a:t>
            </a:r>
            <a:endParaRPr lang="en-US" sz="2800" dirty="0" smtClean="0">
              <a:solidFill>
                <a:prstClr val="white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rgbClr val="009DD9"/>
              </a:buClr>
              <a:buSzPct val="90000"/>
              <a:buFont typeface="Wingdings"/>
              <a:buChar char=""/>
            </a:pPr>
            <a:r>
              <a:rPr lang="en-US" sz="2400" dirty="0" smtClean="0">
                <a:solidFill>
                  <a:prstClr val="white"/>
                </a:solidFill>
              </a:rPr>
              <a:t>Lymphocyte</a:t>
            </a:r>
          </a:p>
          <a:p>
            <a:pPr marL="731520" lvl="1" indent="-274320">
              <a:spcBef>
                <a:spcPct val="20000"/>
              </a:spcBef>
              <a:buClr>
                <a:srgbClr val="009DD9"/>
              </a:buClr>
              <a:buSzPct val="90000"/>
              <a:buFont typeface="Wingdings"/>
              <a:buChar char=""/>
            </a:pPr>
            <a:r>
              <a:rPr lang="en-US" sz="2400" dirty="0" err="1" smtClean="0">
                <a:solidFill>
                  <a:prstClr val="white"/>
                </a:solidFill>
              </a:rPr>
              <a:t>Monocyte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mathbiologist.files.wordpress.com/2008/10/whitecel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800600"/>
            <a:ext cx="41433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u="sng" dirty="0" smtClean="0"/>
              <a:t>Left shift</a:t>
            </a:r>
            <a:r>
              <a:rPr lang="en-US" sz="2800" dirty="0" smtClean="0"/>
              <a:t>: increased numbers of immature (band neutrophils) in the blood.</a:t>
            </a:r>
          </a:p>
          <a:p>
            <a:pPr>
              <a:lnSpc>
                <a:spcPct val="80000"/>
              </a:lnSpc>
              <a:buNone/>
            </a:pP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2800" u="sng" dirty="0" smtClean="0"/>
              <a:t>Right shift</a:t>
            </a:r>
            <a:r>
              <a:rPr lang="en-US" sz="2800" dirty="0" smtClean="0"/>
              <a:t>: increased number of </a:t>
            </a:r>
            <a:r>
              <a:rPr lang="en-US" sz="2800" dirty="0" err="1" smtClean="0"/>
              <a:t>hypersegmented</a:t>
            </a:r>
            <a:r>
              <a:rPr lang="en-US" sz="2800" dirty="0" smtClean="0"/>
              <a:t> neutrophils in circulation</a:t>
            </a:r>
          </a:p>
          <a:p>
            <a:pPr>
              <a:lnSpc>
                <a:spcPct val="80000"/>
              </a:lnSpc>
              <a:buNone/>
            </a:pPr>
            <a:endParaRPr lang="en-US" sz="800" u="sng" dirty="0" smtClean="0"/>
          </a:p>
          <a:p>
            <a:pPr>
              <a:lnSpc>
                <a:spcPct val="80000"/>
              </a:lnSpc>
            </a:pPr>
            <a:r>
              <a:rPr lang="en-US" sz="2800" u="sng" dirty="0" smtClean="0"/>
              <a:t>Leukemia</a:t>
            </a:r>
            <a:r>
              <a:rPr lang="en-US" sz="2800" dirty="0" smtClean="0"/>
              <a:t>: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cells in the blood or bone marrow. </a:t>
            </a:r>
            <a:r>
              <a:rPr lang="en-US" sz="2800" i="1" dirty="0" smtClean="0">
                <a:solidFill>
                  <a:srgbClr val="002060"/>
                </a:solidFill>
              </a:rPr>
              <a:t>(</a:t>
            </a:r>
            <a:r>
              <a:rPr lang="en-US" sz="2800" b="1" i="1" u="sng" dirty="0" err="1" smtClean="0">
                <a:solidFill>
                  <a:srgbClr val="002060"/>
                </a:solidFill>
              </a:rPr>
              <a:t>neoplasia</a:t>
            </a:r>
            <a:r>
              <a:rPr lang="en-US" sz="2800" i="1" dirty="0" smtClean="0">
                <a:solidFill>
                  <a:srgbClr val="002060"/>
                </a:solidFill>
              </a:rPr>
              <a:t> = any new and abnormal growth, specifically one in which cell multiplication is uncontrolled and progressive)</a:t>
            </a:r>
          </a:p>
          <a:p>
            <a:pPr>
              <a:lnSpc>
                <a:spcPct val="80000"/>
              </a:lnSpc>
              <a:buNone/>
            </a:pPr>
            <a:endParaRPr lang="en-US" sz="8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 err="1" smtClean="0"/>
              <a:t>Leukemoid</a:t>
            </a:r>
            <a:r>
              <a:rPr lang="en-US" sz="2800" u="sng" dirty="0" smtClean="0"/>
              <a:t> response</a:t>
            </a:r>
            <a:r>
              <a:rPr lang="en-US" sz="2800" dirty="0" smtClean="0"/>
              <a:t>: marked </a:t>
            </a:r>
            <a:r>
              <a:rPr lang="en-US" sz="2800" dirty="0" err="1" smtClean="0"/>
              <a:t>leukocytosis</a:t>
            </a:r>
            <a:r>
              <a:rPr lang="en-US" sz="2800" dirty="0" smtClean="0"/>
              <a:t> (&gt;50,000/</a:t>
            </a:r>
            <a:r>
              <a:rPr lang="en-US" sz="2800" dirty="0" err="1" smtClean="0"/>
              <a:t>ul</a:t>
            </a:r>
            <a:r>
              <a:rPr lang="en-US" sz="2800" dirty="0" smtClean="0"/>
              <a:t>) usually a result of inflammatory disease.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Granulocyte Morphology: Neutrophils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625609"/>
          </a:xfrm>
        </p:spPr>
        <p:txBody>
          <a:bodyPr>
            <a:normAutofit/>
          </a:bodyPr>
          <a:lstStyle/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Neutrophils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b="1" dirty="0" smtClean="0">
                <a:solidFill>
                  <a:srgbClr val="002060"/>
                </a:solidFill>
              </a:rPr>
              <a:t>Cytoplasm</a:t>
            </a:r>
            <a:r>
              <a:rPr lang="en-US" sz="1800" dirty="0" smtClean="0"/>
              <a:t> stains pale pink with fine, diffuse </a:t>
            </a:r>
            <a:r>
              <a:rPr lang="en-US" sz="1800" dirty="0" smtClean="0">
                <a:solidFill>
                  <a:srgbClr val="002060"/>
                </a:solidFill>
              </a:rPr>
              <a:t>granules</a:t>
            </a:r>
          </a:p>
          <a:p>
            <a:pPr lvl="2"/>
            <a:r>
              <a:rPr lang="en-US" sz="1800" b="1" dirty="0" smtClean="0">
                <a:solidFill>
                  <a:srgbClr val="002060"/>
                </a:solidFill>
              </a:rPr>
              <a:t>Nucleus</a:t>
            </a:r>
            <a:r>
              <a:rPr lang="en-US" sz="1800" dirty="0" smtClean="0"/>
              <a:t> is irregular and elongated (3-5 lobes = avg. = “</a:t>
            </a:r>
            <a:r>
              <a:rPr lang="en-US" sz="1800" u="sng" dirty="0" smtClean="0"/>
              <a:t>segmented neutrophil</a:t>
            </a:r>
            <a:r>
              <a:rPr lang="en-US" sz="1800" dirty="0" smtClean="0"/>
              <a:t>”); nuclear chromatin appears coarsely clumped</a:t>
            </a:r>
            <a:endParaRPr lang="en-US" sz="1000" dirty="0" smtClean="0"/>
          </a:p>
          <a:p>
            <a:pPr lvl="2"/>
            <a:r>
              <a:rPr lang="en-US" sz="1800" u="sng" dirty="0" smtClean="0">
                <a:solidFill>
                  <a:schemeClr val="bg1"/>
                </a:solidFill>
              </a:rPr>
              <a:t>Band</a:t>
            </a:r>
            <a:r>
              <a:rPr lang="en-US" sz="1800" dirty="0" smtClean="0"/>
              <a:t> = younger; nucleus is horseshoe shaped</a:t>
            </a:r>
          </a:p>
          <a:p>
            <a:pPr lvl="2"/>
            <a:r>
              <a:rPr lang="en-US" sz="1800" u="sng" dirty="0" smtClean="0">
                <a:solidFill>
                  <a:schemeClr val="bg1"/>
                </a:solidFill>
              </a:rPr>
              <a:t>Hyper-segmented</a:t>
            </a:r>
            <a:r>
              <a:rPr lang="en-US" sz="1800" dirty="0" smtClean="0"/>
              <a:t> = very mature; </a:t>
            </a:r>
            <a:r>
              <a:rPr lang="en-US" sz="1800" dirty="0" err="1" smtClean="0"/>
              <a:t>multilobed</a:t>
            </a:r>
            <a:r>
              <a:rPr lang="en-US" sz="1800" dirty="0" smtClean="0"/>
              <a:t> nucleus (&gt;5 lobes)</a:t>
            </a:r>
          </a:p>
          <a:p>
            <a:pPr lvl="2"/>
            <a:r>
              <a:rPr lang="en-US" sz="1800" dirty="0" smtClean="0"/>
              <a:t>Classification is somewhat subjective; if in doubt, best to classify as a “segmented neutrophil”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19600"/>
            <a:ext cx="2819400" cy="17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2116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Immature neutrophils. A band (arrow) and </a:t>
            </a:r>
            <a:r>
              <a:rPr lang="en-US" sz="1200" dirty="0" err="1" smtClean="0"/>
              <a:t>metameclocyte</a:t>
            </a:r>
            <a:r>
              <a:rPr lang="en-US" sz="1200" dirty="0" smtClean="0"/>
              <a:t> are located in the center. A normal segmented neutrophil is located in the lower left 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3276600" cy="21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4419600"/>
            <a:ext cx="152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Canine neutrophil with Barr body. The small tennis racket shaped appendage on the neutrophil nucleus is a Barr body, or sex lobe, indicating that the dog is a female. This can be a useful morphologic feature in dogs and cats if there is a question of gender or patient identity 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Neutrophil Morphology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Normal, “Segmented neutrophils”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Hypersegmented</a:t>
            </a:r>
            <a:r>
              <a:rPr lang="en-US" dirty="0" smtClean="0"/>
              <a:t> neutrophil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4041775" cy="267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5334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Hypersegmented</a:t>
            </a:r>
            <a:r>
              <a:rPr lang="en-US" sz="1400" dirty="0" smtClean="0"/>
              <a:t> neutrophil. Dog and cat neutrophils may have up to five nuclear lobes. This neutrophil has 8 nuclear lobes and is evidence of prolonged lifespan</a:t>
            </a:r>
            <a:endParaRPr lang="en-US" sz="1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040188" cy="26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5334000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Normal canine neutrophils. Both neutrophils have a </a:t>
            </a:r>
            <a:r>
              <a:rPr lang="en-US" sz="1400" dirty="0" err="1" smtClean="0"/>
              <a:t>lobulated</a:t>
            </a:r>
            <a:r>
              <a:rPr lang="en-US" sz="1400" dirty="0" smtClean="0"/>
              <a:t> nucleus in a light pink finely granulated cytoplasm 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Toxic Changes in Neutrophils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775191"/>
            <a:ext cx="861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Disease-induced cytoplasmic changes</a:t>
            </a:r>
          </a:p>
          <a:p>
            <a:r>
              <a:rPr lang="en-US" dirty="0" smtClean="0"/>
              <a:t>Thought to be caused by </a:t>
            </a:r>
            <a:r>
              <a:rPr lang="en-US" u="sng" dirty="0" smtClean="0">
                <a:solidFill>
                  <a:schemeClr val="bg1"/>
                </a:solidFill>
              </a:rPr>
              <a:t>decreased time of neutrophil maturation within bone marrow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Associated with </a:t>
            </a:r>
            <a:r>
              <a:rPr lang="en-US" u="sng" dirty="0" smtClean="0">
                <a:solidFill>
                  <a:schemeClr val="bg1"/>
                </a:solidFill>
              </a:rPr>
              <a:t>inflammation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chemeClr val="bg1"/>
                </a:solidFill>
              </a:rPr>
              <a:t>infection</a:t>
            </a:r>
            <a:r>
              <a:rPr lang="en-US" dirty="0" smtClean="0"/>
              <a:t>, and </a:t>
            </a:r>
            <a:r>
              <a:rPr lang="en-US" u="sng" dirty="0" smtClean="0">
                <a:solidFill>
                  <a:schemeClr val="bg1"/>
                </a:solidFill>
              </a:rPr>
              <a:t>drug toxicity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Seen commonly in cats that are not severely ill.</a:t>
            </a:r>
          </a:p>
          <a:p>
            <a:r>
              <a:rPr lang="en-US" dirty="0" smtClean="0"/>
              <a:t>Changes are more significant in dogs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Severe</a:t>
            </a:r>
            <a:r>
              <a:rPr lang="en-US" dirty="0" smtClean="0"/>
              <a:t> = suggestive of </a:t>
            </a:r>
            <a:r>
              <a:rPr lang="en-US" b="1" dirty="0" smtClean="0">
                <a:solidFill>
                  <a:srgbClr val="FFC000"/>
                </a:solidFill>
              </a:rPr>
              <a:t>bacterial infection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Toxic Changes in Neutrophils</a:t>
            </a:r>
            <a:endParaRPr lang="en-US" dirty="0"/>
          </a:p>
        </p:txBody>
      </p:sp>
      <p:pic>
        <p:nvPicPr>
          <p:cNvPr id="14338" name="Picture 2" descr="http://diaglab.vet.cornell.edu/clinpath/modules/heme1/images/normvt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143250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6002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Normally matured segmented and late band neutrophils, shown in panels A and C, have white cytoplasm with pink granules, long and fairly narrow nuclei and </a:t>
            </a:r>
            <a:r>
              <a:rPr lang="en-US" u="sng" dirty="0" smtClean="0">
                <a:solidFill>
                  <a:srgbClr val="002060"/>
                </a:solidFill>
              </a:rPr>
              <a:t>tightly condensed chromatin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u="sng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Segmented and band neutrophils with toxic change (examples shown in panels B and D) have </a:t>
            </a:r>
            <a:r>
              <a:rPr lang="en-US" u="sng" dirty="0" smtClean="0">
                <a:solidFill>
                  <a:schemeClr val="bg1"/>
                </a:solidFill>
              </a:rPr>
              <a:t>less condensed chromatin</a:t>
            </a:r>
            <a:r>
              <a:rPr lang="en-US" dirty="0" smtClean="0">
                <a:solidFill>
                  <a:schemeClr val="bg1"/>
                </a:solidFill>
              </a:rPr>
              <a:t> than their normal counterparts and bluer cytoplasm due to retention of ribosomal RNA. The cytoplasmic basophilia can be focal, streaked, or diffuse.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5181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A: </a:t>
            </a:r>
            <a:r>
              <a:rPr lang="en-US" dirty="0" smtClean="0"/>
              <a:t>Normal, segmented neutrophil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B: </a:t>
            </a:r>
            <a:r>
              <a:rPr lang="en-US" dirty="0" smtClean="0"/>
              <a:t>Toxic segmented neutrophil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C: </a:t>
            </a:r>
            <a:r>
              <a:rPr lang="en-US" dirty="0" smtClean="0"/>
              <a:t>Normal, band neutrophil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D: </a:t>
            </a:r>
            <a:r>
              <a:rPr lang="en-US" dirty="0" smtClean="0"/>
              <a:t>Toxic band neutrophil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 Neutrophil Morphology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Pelger-Huet</a:t>
            </a:r>
            <a:r>
              <a:rPr lang="en-US" dirty="0" smtClean="0"/>
              <a:t> Anomaly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52400" y="2286000"/>
            <a:ext cx="4876800" cy="395128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This inherited disorder causes </a:t>
            </a:r>
            <a:r>
              <a:rPr lang="en-US" sz="1800" dirty="0" err="1" smtClean="0">
                <a:solidFill>
                  <a:schemeClr val="bg1"/>
                </a:solidFill>
              </a:rPr>
              <a:t>hyposegmentation</a:t>
            </a:r>
            <a:r>
              <a:rPr lang="en-US" sz="1800" dirty="0" smtClean="0">
                <a:solidFill>
                  <a:schemeClr val="bg1"/>
                </a:solidFill>
              </a:rPr>
              <a:t> of neutrophil and </a:t>
            </a:r>
            <a:r>
              <a:rPr lang="en-US" sz="1800" dirty="0" err="1" smtClean="0">
                <a:solidFill>
                  <a:schemeClr val="bg1"/>
                </a:solidFill>
              </a:rPr>
              <a:t>eosinophil</a:t>
            </a:r>
            <a:r>
              <a:rPr lang="en-US" sz="1800" dirty="0" smtClean="0">
                <a:solidFill>
                  <a:schemeClr val="bg1"/>
                </a:solidFill>
              </a:rPr>
              <a:t> nuclei, giving the appearance of a persistent left shift. However, the neutrophils do not have toxic change and the nuclear chromatin is very dark and condensed indicating maturity </a:t>
            </a:r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Dohle</a:t>
            </a:r>
            <a:r>
              <a:rPr lang="en-US" dirty="0" smtClean="0"/>
              <a:t> Bodies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270375" cy="3951288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Blue cytoplasmic inclusions.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Low numbers may be found in healthy cats.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Indicates toxicity in other species.</a:t>
            </a:r>
          </a:p>
          <a:p>
            <a:endParaRPr lang="en-US" dirty="0"/>
          </a:p>
        </p:txBody>
      </p:sp>
      <p:pic>
        <p:nvPicPr>
          <p:cNvPr id="8" name="Picture 5" descr="hem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3755723" cy="2286000"/>
          </a:xfrm>
          <a:prstGeom prst="rect">
            <a:avLst/>
          </a:prstGeom>
          <a:noFill/>
        </p:spPr>
      </p:pic>
      <p:pic>
        <p:nvPicPr>
          <p:cNvPr id="1026" name="Picture 2" descr="Toxic neutrophils. With severe inflammation or toxemia, neutrophils develop morphologic changes that include cytoplasmic basophilia,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200"/>
            <a:ext cx="3543808" cy="2373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Neutrophil Inclusions in Infectious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Canine Distemper inclusions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May appear in RBCs or neutrophils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Canine </a:t>
            </a:r>
            <a:r>
              <a:rPr lang="en-US" dirty="0" err="1" smtClean="0">
                <a:solidFill>
                  <a:srgbClr val="002060"/>
                </a:solidFill>
              </a:rPr>
              <a:t>Ehrlichia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286000"/>
            <a:ext cx="5029201" cy="39512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Other organisms that can be found in the cytoplasm of neutrophils include </a:t>
            </a:r>
            <a:r>
              <a:rPr lang="en-US" sz="2000" b="1" dirty="0" err="1" smtClean="0">
                <a:solidFill>
                  <a:srgbClr val="FFC000"/>
                </a:solidFill>
              </a:rPr>
              <a:t>Ehrlichia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Hepatozoon</a:t>
            </a:r>
            <a:r>
              <a:rPr lang="en-US" sz="2000" b="1" dirty="0" smtClean="0">
                <a:solidFill>
                  <a:srgbClr val="FFC000"/>
                </a:solidFill>
              </a:rPr>
              <a:t>, &amp; </a:t>
            </a:r>
            <a:r>
              <a:rPr lang="en-US" sz="2000" b="1" dirty="0" err="1" smtClean="0">
                <a:solidFill>
                  <a:srgbClr val="FFC000"/>
                </a:solidFill>
              </a:rPr>
              <a:t>Histoplasma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35842" name="Picture 2" descr="Canine distemper inclusion bodies. Pale light pink, round cytoplasmic droplets in the neutrophil are canine distemper viral inclusions (100x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3429000" cy="22717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5943600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</a:rPr>
              <a:t>Pale light pink, round cytoplasmic droplets in the neutrophil are canine distemper viral inclusions</a:t>
            </a:r>
            <a:endParaRPr lang="en-US" sz="1400" dirty="0"/>
          </a:p>
        </p:txBody>
      </p:sp>
      <p:pic>
        <p:nvPicPr>
          <p:cNvPr id="35846" name="Picture 6" descr="Canine Ehrlichia: Round, granular, basophilic inclusion in neutrophil cytoplasm (arrow) is an Ehrlichia morula (100x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450565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0" y="5943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Round, granular, basophilic inclusion in neutrophil cytoplasm (arrow) is an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Ehrlichia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morula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Granulocyte Morphology: </a:t>
            </a:r>
            <a:r>
              <a:rPr lang="en-US" dirty="0" err="1" smtClean="0"/>
              <a:t>Eosinophils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 err="1" smtClean="0">
                <a:solidFill>
                  <a:schemeClr val="bg1"/>
                </a:solidFill>
              </a:rPr>
              <a:t>Eosinophils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Colorless to pale blue </a:t>
            </a:r>
            <a:r>
              <a:rPr lang="en-US" sz="2000" dirty="0" smtClean="0">
                <a:solidFill>
                  <a:srgbClr val="002060"/>
                </a:solidFill>
              </a:rPr>
              <a:t>cytoplasm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Granules</a:t>
            </a:r>
            <a:r>
              <a:rPr lang="en-US" sz="2000" dirty="0" smtClean="0"/>
              <a:t> stain distinctively reddish-orange and vary in morphologic appearance from species to species</a:t>
            </a:r>
          </a:p>
          <a:p>
            <a:pPr lvl="4"/>
            <a:r>
              <a:rPr lang="en-US" sz="1600" u="sng" dirty="0" smtClean="0"/>
              <a:t>Canine</a:t>
            </a:r>
            <a:r>
              <a:rPr lang="en-US" sz="1600" dirty="0" smtClean="0"/>
              <a:t> = round, vary in size, less numerous than in cats</a:t>
            </a:r>
          </a:p>
          <a:p>
            <a:pPr lvl="5"/>
            <a:r>
              <a:rPr lang="en-US" sz="1600" i="1" dirty="0" smtClean="0"/>
              <a:t>Greyhounds often have </a:t>
            </a:r>
            <a:r>
              <a:rPr lang="en-US" sz="1600" i="1" dirty="0" err="1" smtClean="0"/>
              <a:t>eosinophils</a:t>
            </a:r>
            <a:r>
              <a:rPr lang="en-US" sz="1600" i="1" dirty="0" smtClean="0"/>
              <a:t> that are </a:t>
            </a:r>
            <a:r>
              <a:rPr lang="en-US" sz="1600" i="1" dirty="0" err="1" smtClean="0"/>
              <a:t>degranulated</a:t>
            </a:r>
            <a:r>
              <a:rPr lang="en-US" sz="1600" i="1" dirty="0" smtClean="0"/>
              <a:t> and appear vacuolated</a:t>
            </a:r>
          </a:p>
          <a:p>
            <a:pPr lvl="4"/>
            <a:r>
              <a:rPr lang="en-US" sz="1600" u="sng" dirty="0" smtClean="0"/>
              <a:t>Feline</a:t>
            </a:r>
            <a:r>
              <a:rPr lang="en-US" sz="1600" dirty="0" smtClean="0"/>
              <a:t> = rod-shaped, &gt;numerous than in dogs; may obscure nucleus</a:t>
            </a:r>
          </a:p>
          <a:p>
            <a:pPr lvl="4"/>
            <a:r>
              <a:rPr lang="en-US" sz="1600" u="sng" dirty="0" smtClean="0"/>
              <a:t>Equine</a:t>
            </a:r>
            <a:r>
              <a:rPr lang="en-US" sz="1600" dirty="0" smtClean="0"/>
              <a:t> = round, very large, brighter orange than dogs and cats</a:t>
            </a:r>
            <a:endParaRPr lang="en-US" sz="1600" u="sng" dirty="0" smtClean="0"/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Nucleus</a:t>
            </a:r>
            <a:r>
              <a:rPr lang="en-US" sz="2000" dirty="0" smtClean="0"/>
              <a:t> is irregular and elongated; similar to that of the neutrophil, but chromatin is not as coarsely clumped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1731</TotalTime>
  <Words>1309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Slide 1</vt:lpstr>
      <vt:lpstr>Classified as Granulocytes or Agranulocytes</vt:lpstr>
      <vt:lpstr>Granulocyte Morphology: Neutrophils</vt:lpstr>
      <vt:lpstr>Neutrophil Morphology</vt:lpstr>
      <vt:lpstr>Toxic Changes in Neutrophils</vt:lpstr>
      <vt:lpstr>Toxic Changes in Neutrophils</vt:lpstr>
      <vt:lpstr>Abnormal Neutrophil Morphology</vt:lpstr>
      <vt:lpstr>Neutrophil Inclusions in Infectious Disease</vt:lpstr>
      <vt:lpstr>Granulocyte Morphology: Eosinophils</vt:lpstr>
      <vt:lpstr>Eosinophil Morphology</vt:lpstr>
      <vt:lpstr>Granulocyte Morphology:  Basophils </vt:lpstr>
      <vt:lpstr>Basopil Morphology</vt:lpstr>
      <vt:lpstr> Agranulocyte Morphology: Lymphocytes</vt:lpstr>
      <vt:lpstr>Normal Lymphocyte Morphology</vt:lpstr>
      <vt:lpstr>Abnormal Lymphocyte Morphology</vt:lpstr>
      <vt:lpstr>Lymphocyte Morphology:       Plasma Cells</vt:lpstr>
      <vt:lpstr>Agranulocyte Morphology: Monocytes</vt:lpstr>
      <vt:lpstr>Smudge Cells  “Basket Cells”</vt:lpstr>
      <vt:lpstr>Basic Terminology</vt:lpstr>
      <vt:lpstr>WBC Terminology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</dc:creator>
  <cp:lastModifiedBy>Lori</cp:lastModifiedBy>
  <cp:revision>19</cp:revision>
  <dcterms:created xsi:type="dcterms:W3CDTF">2010-03-14T16:01:56Z</dcterms:created>
  <dcterms:modified xsi:type="dcterms:W3CDTF">2010-03-21T01:20:24Z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TC300024501033</vt:lpwstr>
  </property>
</Properties>
</file>